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sldIdLst>
    <p:sldId id="282" r:id="rId5"/>
    <p:sldId id="270" r:id="rId6"/>
    <p:sldId id="296" r:id="rId7"/>
    <p:sldId id="302" r:id="rId8"/>
    <p:sldId id="303" r:id="rId9"/>
    <p:sldId id="287" r:id="rId10"/>
    <p:sldId id="305" r:id="rId11"/>
    <p:sldId id="293" r:id="rId12"/>
    <p:sldId id="284" r:id="rId13"/>
    <p:sldId id="297" r:id="rId14"/>
    <p:sldId id="304" r:id="rId15"/>
    <p:sldId id="279" r:id="rId16"/>
    <p:sldId id="300" r:id="rId17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856" autoAdjust="0"/>
  </p:normalViewPr>
  <p:slideViewPr>
    <p:cSldViewPr snapToGrid="0">
      <p:cViewPr varScale="1">
        <p:scale>
          <a:sx n="91" d="100"/>
          <a:sy n="91" d="100"/>
        </p:scale>
        <p:origin x="5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6735359-3BB4-4102-B1FE-DDA888982A13}" type="datetimeFigureOut">
              <a:rPr lang="en-US" smtClean="0"/>
              <a:t>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96A68AA-2ED3-4476-A516-8E090221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632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38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45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421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51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5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821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134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403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028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38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A68AA-2ED3-4476-A516-8E09022159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2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endale.edu/about-gcc/college-police/contact-for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Campus Safety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19"/>
            <a:ext cx="7543800" cy="1522099"/>
          </a:xfrm>
        </p:spPr>
        <p:txBody>
          <a:bodyPr>
            <a:normAutofit/>
          </a:bodyPr>
          <a:lstStyle/>
          <a:p>
            <a:endParaRPr lang="en-US" sz="1800" dirty="0">
              <a:solidFill>
                <a:schemeClr val="tx1"/>
              </a:solidFill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</a:rPr>
              <a:t>Gary J. Montecuollo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</a:rPr>
              <a:t>Chief of pol</a:t>
            </a:r>
            <a:r>
              <a:rPr lang="en-US" sz="2000" dirty="0">
                <a:solidFill>
                  <a:schemeClr val="tx1"/>
                </a:solidFill>
              </a:rPr>
              <a:t>ice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1150A1-618B-4B14-B666-6194932DA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709" y="326359"/>
            <a:ext cx="2398949" cy="3102641"/>
          </a:xfrm>
          <a:prstGeom prst="rect">
            <a:avLst/>
          </a:prstGeom>
        </p:spPr>
      </p:pic>
      <p:pic>
        <p:nvPicPr>
          <p:cNvPr id="7" name="Picture 2" descr="LOGO | Glendale Community College">
            <a:extLst>
              <a:ext uri="{FF2B5EF4-FFF2-40B4-BE49-F238E27FC236}">
                <a16:creationId xmlns:a16="http://schemas.microsoft.com/office/drawing/2014/main" id="{7C492FEE-ECF1-4526-B749-91F976DA4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51" y="693915"/>
            <a:ext cx="38100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970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Future Safety Precaution Goals.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7672" y="1944522"/>
            <a:ext cx="79936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Investigative Process Streamlined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Area-C Collaboration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Emergency Notification Upgrade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Signage and Roadway Repair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Equipment Upgrade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Vehicle Fleet Upgrade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Terrorism Liaison Officers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Technology Upgrade with GPD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9258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351126"/>
          </a:xfrm>
        </p:spPr>
        <p:txBody>
          <a:bodyPr>
            <a:normAutofit/>
          </a:bodyPr>
          <a:lstStyle/>
          <a:p>
            <a:r>
              <a:rPr lang="en-US" sz="4400" dirty="0"/>
              <a:t>Future Safety Precaution Goals…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8118" y="1798210"/>
            <a:ext cx="7753483" cy="4339832"/>
          </a:xfrm>
        </p:spPr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800" dirty="0"/>
              <a:t>Emergency planning and full scale exercises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800" dirty="0"/>
              <a:t>Hiring for vacant Police Officer positions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800" dirty="0"/>
              <a:t> Hiring for Communications and Records Specialist vacancies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800" dirty="0"/>
              <a:t> Increased security cameras for the campus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800" dirty="0"/>
              <a:t> Emergency Procedures Guide update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5800" dirty="0"/>
              <a:t>Update AED’s on campus locations.  </a:t>
            </a:r>
          </a:p>
          <a:p>
            <a:pPr marL="0" lvl="0" indent="0">
              <a:buNone/>
            </a:pP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874" y="2606722"/>
            <a:ext cx="2852185" cy="2779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Safety a Collaborative Process – Requires Integration of 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23881" y="4094177"/>
            <a:ext cx="19925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Training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97009" y="4068403"/>
            <a:ext cx="36097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Networking,</a:t>
            </a:r>
          </a:p>
          <a:p>
            <a:r>
              <a:rPr lang="en-US" sz="2800" dirty="0"/>
              <a:t>Resources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31524" y="2852989"/>
            <a:ext cx="22074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Emergency Plans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7009" y="2816822"/>
            <a:ext cx="2212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Campus Input</a:t>
            </a:r>
          </a:p>
        </p:txBody>
      </p:sp>
      <p:sp>
        <p:nvSpPr>
          <p:cNvPr id="20" name="Up Arrow 19"/>
          <p:cNvSpPr/>
          <p:nvPr/>
        </p:nvSpPr>
        <p:spPr>
          <a:xfrm rot="5400000">
            <a:off x="2354612" y="3040706"/>
            <a:ext cx="306356" cy="768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Up Arrow 17"/>
          <p:cNvSpPr/>
          <p:nvPr/>
        </p:nvSpPr>
        <p:spPr>
          <a:xfrm rot="16200000">
            <a:off x="5559475" y="2737258"/>
            <a:ext cx="306356" cy="768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Up Arrow 18"/>
          <p:cNvSpPr/>
          <p:nvPr/>
        </p:nvSpPr>
        <p:spPr>
          <a:xfrm rot="16200000">
            <a:off x="6212921" y="3937256"/>
            <a:ext cx="306356" cy="768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Up Arrow 22"/>
          <p:cNvSpPr/>
          <p:nvPr/>
        </p:nvSpPr>
        <p:spPr>
          <a:xfrm rot="5400000">
            <a:off x="3008697" y="4380208"/>
            <a:ext cx="306356" cy="768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466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685800" y="380999"/>
            <a:ext cx="7772400" cy="105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altLang="en-US" sz="6000" i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685800" y="1883392"/>
            <a:ext cx="7772400" cy="418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+mn-lt"/>
                <a:cs typeface="Arial" panose="020B0604020202020204" pitchFamily="34" charset="0"/>
              </a:rPr>
              <a:t>Access and transparency </a:t>
            </a:r>
            <a:br>
              <a:rPr lang="en-US" altLang="en-US" sz="2800" dirty="0">
                <a:latin typeface="+mn-lt"/>
                <a:cs typeface="Arial" panose="020B0604020202020204" pitchFamily="34" charset="0"/>
              </a:rPr>
            </a:br>
            <a:r>
              <a:rPr lang="en-US" altLang="en-US" sz="2800" i="1" dirty="0">
                <a:latin typeface="+mn-lt"/>
                <a:cs typeface="Arial" panose="020B0604020202020204" pitchFamily="34" charset="0"/>
              </a:rPr>
              <a:t>(active process)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cs typeface="Arial" panose="020B0604020202020204" pitchFamily="34" charset="0"/>
              </a:rPr>
              <a:t>Collaboration with stakeholders – in advance</a:t>
            </a:r>
            <a:endParaRPr lang="en-US" altLang="en-US" sz="2800" i="1" dirty="0">
              <a:latin typeface="+mn-lt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800" i="1" dirty="0">
                <a:latin typeface="+mn-lt"/>
                <a:cs typeface="Arial" panose="020B0604020202020204" pitchFamily="34" charset="0"/>
              </a:rPr>
              <a:t>Utilize Evidence Based Policing and Research </a:t>
            </a:r>
          </a:p>
          <a:p>
            <a:pPr marL="457200" indent="-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cs typeface="Arial" panose="020B0604020202020204" pitchFamily="34" charset="0"/>
              </a:rPr>
              <a:t>Communication is essential </a:t>
            </a:r>
          </a:p>
          <a:p>
            <a:pPr marL="400050" lvl="1" indent="0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en-US" sz="2800" dirty="0">
                <a:cs typeface="Arial" panose="020B0604020202020204" pitchFamily="34" charset="0"/>
              </a:rPr>
              <a:t>  </a:t>
            </a:r>
            <a:r>
              <a:rPr lang="en-US" altLang="en-US" sz="2800" i="1" dirty="0">
                <a:cs typeface="Arial" panose="020B0604020202020204" pitchFamily="34" charset="0"/>
              </a:rPr>
              <a:t> (education, notification, reporting)</a:t>
            </a:r>
            <a:endParaRPr lang="en-US" altLang="en-US" sz="2800" dirty="0">
              <a:latin typeface="+mn-lt"/>
              <a:cs typeface="Arial" panose="020B0604020202020204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cs typeface="Arial" panose="020B0604020202020204" pitchFamily="34" charset="0"/>
              </a:rPr>
              <a:t>Not immune to crime or emergencies – preparation is the key</a:t>
            </a:r>
            <a:br>
              <a:rPr lang="en-US" altLang="en-US" sz="2800" dirty="0">
                <a:cs typeface="Arial" panose="020B0604020202020204" pitchFamily="34" charset="0"/>
              </a:rPr>
            </a:br>
            <a:r>
              <a:rPr lang="en-US" altLang="en-US" sz="2800" dirty="0">
                <a:cs typeface="Arial" panose="020B0604020202020204" pitchFamily="34" charset="0"/>
              </a:rPr>
              <a:t>											</a:t>
            </a:r>
            <a:r>
              <a:rPr lang="en-US" altLang="en-US" sz="1600" i="1" dirty="0">
                <a:cs typeface="Arial" panose="020B0604020202020204" pitchFamily="34" charset="0"/>
              </a:rPr>
              <a:t>Revised January, 2024</a:t>
            </a:r>
          </a:p>
          <a:p>
            <a:pPr marL="0" indent="0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en-US" sz="2800" dirty="0">
                <a:latin typeface="+mn-lt"/>
                <a:cs typeface="Arial" panose="020B0604020202020204" pitchFamily="34" charset="0"/>
              </a:rPr>
              <a:t> </a:t>
            </a:r>
            <a:endParaRPr lang="en-US" altLang="en-US" sz="2800" dirty="0">
              <a:cs typeface="Arial" panose="020B0604020202020204" pitchFamily="34" charset="0"/>
            </a:endParaRPr>
          </a:p>
          <a:p>
            <a:pPr marL="457200" lvl="1" indent="0">
              <a:spcBef>
                <a:spcPct val="20000"/>
              </a:spcBef>
              <a:buClr>
                <a:schemeClr val="tx2"/>
              </a:buClr>
              <a:defRPr/>
            </a:pPr>
            <a:endParaRPr lang="en-US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44242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6441" y="1659966"/>
            <a:ext cx="6053959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Campus Safety Mission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Availability/Location of College Police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How to Contact 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Safety and Security Structure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Safety and Security Roles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Past Safety Actions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Future Safety Precaution Goals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19348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059359"/>
            <a:ext cx="7217454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Commitment to student learning and success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 Service to the campus community  - 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  public safety emphasis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Commitment to community based policing and interaction with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398682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Availability/Location of College Police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59" y="1737360"/>
            <a:ext cx="7742972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College Police is available 365 days a year.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Located on the Verdugo Campus inside </a:t>
            </a:r>
            <a:br>
              <a:rPr lang="en-US" sz="2800" dirty="0"/>
            </a:br>
            <a:r>
              <a:rPr lang="en-US" sz="2800" dirty="0"/>
              <a:t>Sierra Madre Building Room 153. </a:t>
            </a:r>
            <a:br>
              <a:rPr lang="en-US" sz="2800" dirty="0"/>
            </a:br>
            <a:r>
              <a:rPr lang="en-US" sz="2800" dirty="0"/>
              <a:t>(</a:t>
            </a:r>
            <a:r>
              <a:rPr lang="en-US" sz="2000" i="1" dirty="0"/>
              <a:t>outdoor lobby phone is also available</a:t>
            </a:r>
            <a:r>
              <a:rPr lang="en-US" sz="2800" dirty="0"/>
              <a:t>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779F8C2-CCE2-4117-87AC-7ACD716CC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665" y="3266043"/>
            <a:ext cx="3239267" cy="237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503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to Contact 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69802" y="1659965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Emergencies: </a:t>
            </a:r>
          </a:p>
          <a:p>
            <a:r>
              <a:rPr lang="en-US" sz="2400" dirty="0"/>
              <a:t>	Campus phone X 4000</a:t>
            </a:r>
            <a:br>
              <a:rPr lang="en-US" sz="2400" dirty="0"/>
            </a:br>
            <a:r>
              <a:rPr lang="en-US" sz="2400" dirty="0"/>
              <a:t>	Direct dial 818 551-4911</a:t>
            </a:r>
          </a:p>
          <a:p>
            <a:r>
              <a:rPr lang="en-US" sz="2400" dirty="0"/>
              <a:t>	On Campus Call-Boxes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General </a:t>
            </a:r>
          </a:p>
          <a:p>
            <a:r>
              <a:rPr lang="en-US" sz="2400" dirty="0"/>
              <a:t>	Campus Phone X 5205</a:t>
            </a:r>
            <a:br>
              <a:rPr lang="en-US" sz="2400" dirty="0"/>
            </a:br>
            <a:r>
              <a:rPr lang="en-US" sz="2400" dirty="0"/>
              <a:t>	Direct dial 818 551-5205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Person:</a:t>
            </a:r>
          </a:p>
          <a:p>
            <a:r>
              <a:rPr lang="en-US" sz="2400" dirty="0"/>
              <a:t>	Verdugo Campus Sierra Madre Building Room 153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Online:</a:t>
            </a:r>
          </a:p>
          <a:p>
            <a:r>
              <a:rPr lang="en-US" sz="2400" dirty="0">
                <a:hlinkClick r:id="rId3"/>
              </a:rPr>
              <a:t>https://www.glendale.edu/about-gcc/college- police/contact-form</a:t>
            </a:r>
            <a:r>
              <a:rPr lang="en-US" sz="2400" dirty="0"/>
              <a:t> 	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23ED431-87F3-4208-ACA3-D56FA77B5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034" y="1849150"/>
            <a:ext cx="2092216" cy="2789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47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and Security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17689"/>
            <a:ext cx="7543800" cy="4333969"/>
          </a:xfrm>
        </p:spPr>
        <p:txBody>
          <a:bodyPr>
            <a:normAutofit fontScale="62500" lnSpcReduction="20000"/>
          </a:bodyPr>
          <a:lstStyle/>
          <a:p>
            <a:endParaRPr lang="en-US" sz="3400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400" dirty="0"/>
              <a:t> </a:t>
            </a:r>
            <a:r>
              <a:rPr lang="en-US" sz="4000" dirty="0"/>
              <a:t>1 Chief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2 Sergeants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9 Officers (includes 1 Corporal)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3 Dispatchers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10 Cadets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15,000 -18,000 Students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1,200 Employees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 3 campuses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9104" y="2006221"/>
            <a:ext cx="3425589" cy="3956906"/>
          </a:xfrm>
        </p:spPr>
        <p:txBody>
          <a:bodyPr>
            <a:normAutofit fontScale="62500" lnSpcReduction="20000"/>
          </a:bodyPr>
          <a:lstStyle/>
          <a:p>
            <a:pPr marL="201168" lvl="1" indent="0">
              <a:buNone/>
            </a:pPr>
            <a:r>
              <a:rPr lang="en-US" sz="2800" b="1" dirty="0"/>
              <a:t>   </a:t>
            </a:r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55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Safety and Security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flipH="1" flipV="1">
            <a:off x="-1334813" y="6857999"/>
            <a:ext cx="2549464" cy="13085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737361"/>
            <a:ext cx="7889034" cy="4520703"/>
          </a:xfrm>
        </p:spPr>
        <p:txBody>
          <a:bodyPr>
            <a:normAutofit fontScale="62500" lnSpcReduction="20000"/>
          </a:bodyPr>
          <a:lstStyle/>
          <a:p>
            <a:pPr marL="201168" lvl="1" indent="0">
              <a:buNone/>
            </a:pPr>
            <a:endParaRPr lang="en-US" sz="2800" dirty="0"/>
          </a:p>
          <a:p>
            <a:pPr lvl="1"/>
            <a:r>
              <a:rPr lang="en-US" sz="3400" dirty="0"/>
              <a:t>Enforcement of criminal law and college policies</a:t>
            </a:r>
          </a:p>
          <a:p>
            <a:pPr lvl="1"/>
            <a:r>
              <a:rPr lang="en-US" sz="3400" dirty="0"/>
              <a:t>Response to calls for service</a:t>
            </a:r>
          </a:p>
          <a:p>
            <a:pPr lvl="1"/>
            <a:r>
              <a:rPr lang="en-US" sz="3400" dirty="0"/>
              <a:t>Observe, respond and mitigate safety &amp; security issues</a:t>
            </a:r>
          </a:p>
          <a:p>
            <a:pPr lvl="1"/>
            <a:r>
              <a:rPr lang="en-US" sz="3400" dirty="0"/>
              <a:t>Safety presentations to students and employees</a:t>
            </a:r>
          </a:p>
          <a:p>
            <a:pPr lvl="1"/>
            <a:r>
              <a:rPr lang="en-US" sz="3400" dirty="0"/>
              <a:t>Ongoing P.O.S.T training (Peace Officer Standards and Training)</a:t>
            </a:r>
          </a:p>
          <a:p>
            <a:pPr lvl="1"/>
            <a:r>
              <a:rPr lang="en-US" sz="3400" dirty="0"/>
              <a:t>Emergency preparedness training &amp; presentations</a:t>
            </a:r>
          </a:p>
          <a:p>
            <a:pPr lvl="1"/>
            <a:r>
              <a:rPr lang="en-US" sz="3400" dirty="0"/>
              <a:t>Evacuation and earthquake drills</a:t>
            </a:r>
          </a:p>
          <a:p>
            <a:pPr lvl="1"/>
            <a:r>
              <a:rPr lang="en-US" sz="3400" dirty="0"/>
              <a:t>Training Campus Security Authorities (CSA’s)</a:t>
            </a:r>
          </a:p>
          <a:p>
            <a:pPr lvl="1"/>
            <a:r>
              <a:rPr lang="en-US" sz="3400" dirty="0"/>
              <a:t>Investigation liaison with local law enforcement</a:t>
            </a:r>
          </a:p>
          <a:p>
            <a:pPr lvl="1"/>
            <a:r>
              <a:rPr lang="en-US" sz="3400" dirty="0"/>
              <a:t>Networking/training exercises with law enforcement partners for active violence incidents</a:t>
            </a:r>
          </a:p>
          <a:p>
            <a:pPr lvl="1"/>
            <a:r>
              <a:rPr lang="en-US" sz="3400" dirty="0"/>
              <a:t>Police Advisory Committee </a:t>
            </a:r>
          </a:p>
          <a:p>
            <a:pPr lvl="1"/>
            <a:r>
              <a:rPr lang="en-US" sz="3400" dirty="0"/>
              <a:t>Assist and collaborate training for de-escalation, mental health and workplace safety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7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Safety Actions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9839" y="1874506"/>
            <a:ext cx="82939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MOU Update and Implementation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Hiring and Training Police Dept. Staff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Training College Community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Behavioral Management Team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25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351126"/>
          </a:xfrm>
        </p:spPr>
        <p:txBody>
          <a:bodyPr/>
          <a:lstStyle/>
          <a:p>
            <a:r>
              <a:rPr lang="en-US" dirty="0"/>
              <a:t>Past Safety Actions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099" y="1727067"/>
            <a:ext cx="7543801" cy="4844328"/>
          </a:xfrm>
        </p:spPr>
        <p:txBody>
          <a:bodyPr>
            <a:normAutofit fontScale="32500" lnSpcReduction="20000"/>
          </a:bodyPr>
          <a:lstStyle/>
          <a:p>
            <a:pPr marL="457200" lvl="0" indent="-457200">
              <a:buFont typeface="+mj-lt"/>
              <a:buAutoNum type="arabicPeriod"/>
            </a:pPr>
            <a:endParaRPr lang="en-US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6700" dirty="0"/>
              <a:t>Locking systems for classrooms and offices</a:t>
            </a:r>
            <a:br>
              <a:rPr lang="en-US" sz="6700" dirty="0"/>
            </a:br>
            <a:endParaRPr lang="en-US" sz="6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6700" dirty="0"/>
              <a:t>Campus phone intercom emergency notification system for classrooms and offices. </a:t>
            </a:r>
            <a:br>
              <a:rPr lang="en-US" sz="6700" dirty="0"/>
            </a:br>
            <a:endParaRPr lang="en-US" sz="6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6700" dirty="0"/>
              <a:t>Mountain St/Verdugo Rd corner message sign upgrade for campus information and emergencies </a:t>
            </a:r>
            <a:br>
              <a:rPr lang="en-US" sz="6700" dirty="0"/>
            </a:br>
            <a:endParaRPr lang="en-US" sz="6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6700" dirty="0"/>
              <a:t>Technology upgrade (body worn cameras, dispatch center and police server upgrade)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en-US" sz="67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6700" dirty="0"/>
              <a:t>Pay and Display parking permit upgrades.</a:t>
            </a:r>
          </a:p>
          <a:p>
            <a:pPr marL="0" lvl="0" indent="0">
              <a:buNone/>
            </a:pP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623332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GCC RED">
      <a:dk1>
        <a:srgbClr val="000000"/>
      </a:dk1>
      <a:lt1>
        <a:sysClr val="window" lastClr="FFFFFF"/>
      </a:lt1>
      <a:dk2>
        <a:srgbClr val="781D7D"/>
      </a:dk2>
      <a:lt2>
        <a:srgbClr val="CCDDEA"/>
      </a:lt2>
      <a:accent1>
        <a:srgbClr val="A5A5A5"/>
      </a:accent1>
      <a:accent2>
        <a:srgbClr val="AA113F"/>
      </a:accent2>
      <a:accent3>
        <a:srgbClr val="A94C0F"/>
      </a:accent3>
      <a:accent4>
        <a:srgbClr val="9B8357"/>
      </a:accent4>
      <a:accent5>
        <a:srgbClr val="C2BC80"/>
      </a:accent5>
      <a:accent6>
        <a:srgbClr val="94A088"/>
      </a:accent6>
      <a:hlink>
        <a:srgbClr val="7F0C2F"/>
      </a:hlink>
      <a:folHlink>
        <a:srgbClr val="AA113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B2FC29C2F2D45B9D312916E3F9A31" ma:contentTypeVersion="0" ma:contentTypeDescription="Create a new document." ma:contentTypeScope="" ma:versionID="95810ca1e7a78082b44abe31ccfd810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fe7391f4acb71ab827b329d7e5826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3BC442-E36C-4DA4-9D81-F2C322A25B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85DC0F-C42C-44DF-B2FF-49BE1055F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BBFE94-05A5-4ED6-848F-272597D5B6F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Technology Master Red 4X3</Template>
  <TotalTime>8749</TotalTime>
  <Words>541</Words>
  <Application>Microsoft Office PowerPoint</Application>
  <PresentationFormat>On-screen Show (4:3)</PresentationFormat>
  <Paragraphs>128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Times New Roman</vt:lpstr>
      <vt:lpstr>Presentation1</vt:lpstr>
      <vt:lpstr>Campus Safety Plan</vt:lpstr>
      <vt:lpstr>Overview</vt:lpstr>
      <vt:lpstr>Mission</vt:lpstr>
      <vt:lpstr>Availability/Location of College Police</vt:lpstr>
      <vt:lpstr>How to Contact Us</vt:lpstr>
      <vt:lpstr>Safety and Security Structure</vt:lpstr>
      <vt:lpstr>Safety and Security Roles</vt:lpstr>
      <vt:lpstr>Past Safety Actions</vt:lpstr>
      <vt:lpstr>Past Safety Actions </vt:lpstr>
      <vt:lpstr>Future Safety Precaution Goals.</vt:lpstr>
      <vt:lpstr>Future Safety Precaution Goals…</vt:lpstr>
      <vt:lpstr>Safety a Collaborative Process – Requires Integration of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Master Plan</dc:title>
  <dc:creator>Marc Drescher</dc:creator>
  <cp:lastModifiedBy>Neil Carthew</cp:lastModifiedBy>
  <cp:revision>135</cp:revision>
  <cp:lastPrinted>2024-02-02T21:31:42Z</cp:lastPrinted>
  <dcterms:created xsi:type="dcterms:W3CDTF">2014-03-19T16:25:43Z</dcterms:created>
  <dcterms:modified xsi:type="dcterms:W3CDTF">2024-02-02T22:05:45Z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0x010100336B2FC29C2F2D45B9D312916E3F9A31</vt:lpwstr>
  </property>
</Properties>
</file>